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52" r:id="rId7"/>
    <p:sldMasterId id="2147483765" r:id="rId8"/>
    <p:sldMasterId id="2147483778" r:id="rId9"/>
    <p:sldMasterId id="2147483791" r:id="rId10"/>
  </p:sldMasterIdLst>
  <p:notesMasterIdLst>
    <p:notesMasterId r:id="rId51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89" r:id="rId19"/>
    <p:sldId id="264" r:id="rId20"/>
    <p:sldId id="265" r:id="rId21"/>
    <p:sldId id="296" r:id="rId22"/>
    <p:sldId id="266" r:id="rId23"/>
    <p:sldId id="267" r:id="rId24"/>
    <p:sldId id="268" r:id="rId25"/>
    <p:sldId id="269" r:id="rId26"/>
    <p:sldId id="270" r:id="rId27"/>
    <p:sldId id="271" r:id="rId28"/>
    <p:sldId id="273" r:id="rId29"/>
    <p:sldId id="274" r:id="rId30"/>
    <p:sldId id="276" r:id="rId31"/>
    <p:sldId id="287" r:id="rId32"/>
    <p:sldId id="290" r:id="rId33"/>
    <p:sldId id="286" r:id="rId34"/>
    <p:sldId id="291" r:id="rId35"/>
    <p:sldId id="292" r:id="rId36"/>
    <p:sldId id="295" r:id="rId37"/>
    <p:sldId id="297" r:id="rId38"/>
    <p:sldId id="300" r:id="rId39"/>
    <p:sldId id="303" r:id="rId40"/>
    <p:sldId id="302" r:id="rId41"/>
    <p:sldId id="301" r:id="rId42"/>
    <p:sldId id="298" r:id="rId43"/>
    <p:sldId id="299" r:id="rId44"/>
    <p:sldId id="280" r:id="rId45"/>
    <p:sldId id="281" r:id="rId46"/>
    <p:sldId id="282" r:id="rId47"/>
    <p:sldId id="283" r:id="rId48"/>
    <p:sldId id="284" r:id="rId49"/>
    <p:sldId id="28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IE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IE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72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I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IE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73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IE" sz="1400" b="0" strike="noStrike" spc="-1">
                <a:latin typeface="Times New Roman"/>
              </a:defRPr>
            </a:lvl1pPr>
          </a:lstStyle>
          <a:p>
            <a:r>
              <a:rPr lang="en-IE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74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IE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2C5D23CC-28D6-4EB8-A382-A79332C36762}" type="slidenum">
              <a:rPr lang="en-IE" sz="1400" b="0" strike="noStrike" spc="-1">
                <a:latin typeface="Times New Roman"/>
              </a:rPr>
              <a:t>‹#›</a:t>
            </a:fld>
            <a:endParaRPr lang="en-I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lang="en-IE" sz="1200" b="0" strike="noStrike" spc="-1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IE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5AD0F8-75CE-4784-ABF4-34148644B873}" type="slidenum"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I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Arial"/>
              </a:rPr>
              <a:t>Edited from https://www.cell.com/fulltext/S0092-8674(03)00801-8 </a:t>
            </a:r>
            <a:endParaRPr lang="en-IE" sz="2000" b="0" strike="noStrike" spc="-1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IE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B64BEE-F7E3-43CE-8D1B-1677A9CCF47C}" type="slidenum"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I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lang="en-IE" sz="1200" b="0" strike="noStrike" spc="-1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IE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0EABE5-6E34-4AEB-9E87-EC857CB93854}" type="slidenum"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I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lang="en-IE" sz="1200" b="0" strike="noStrike" spc="-1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IE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D2D449-A3E2-4DA3-9F58-EAF99BD81691}" type="slidenum"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I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lang="en-IE" sz="1200" b="0" strike="noStrike" spc="-1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IE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0D9534-3244-4A74-838B-9876F6440818}" type="slidenum"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I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D704F-70B5-F2FD-A71E-32087E508A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3328D1-63BF-4314-AFA9-0F03C58C0DBE}" type="slidenum">
              <a:t>23</a:t>
            </a:fld>
            <a:endParaRPr lang="en-I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BB03C-4154-EBDC-1D4D-F23ACA3318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3A337-EA48-3DF6-FD31-6E542A1AED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2992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D704F-70B5-F2FD-A71E-32087E508A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3328D1-63BF-4314-AFA9-0F03C58C0DBE}" type="slidenum">
              <a:t>24</a:t>
            </a:fld>
            <a:endParaRPr lang="en-I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BB03C-4154-EBDC-1D4D-F23ACA3318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3A337-EA48-3DF6-FD31-6E542A1AED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D704F-70B5-F2FD-A71E-32087E508A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3328D1-63BF-4314-AFA9-0F03C58C0DBE}" type="slidenum">
              <a:t>25</a:t>
            </a:fld>
            <a:endParaRPr lang="en-I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BB03C-4154-EBDC-1D4D-F23ACA3318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3A337-EA48-3DF6-FD31-6E542A1AED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8187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EF778-4A82-F5AA-6AE8-EC937AF1DF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0183648-2BC4-4184-847E-55956D0DAF26}" type="slidenum">
              <a:t>32</a:t>
            </a:fld>
            <a:endParaRPr lang="en-IE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7810F-5FB2-80AE-7A04-CFBBDD5170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89853-D826-F853-E6CB-82FCB05DE9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I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n-US" sz="2000" b="0" strike="noStrike" spc="-1">
                <a:latin typeface="Arial"/>
              </a:rPr>
              <a:t>Well, Aging is the cause of Sarcopenia, but this involves plenty of different processes that make it complicated to approach by isolating one pathway or one gene. </a:t>
            </a:r>
            <a:br>
              <a:rPr sz="2000"/>
            </a:br>
            <a:r>
              <a:rPr lang="en-US" sz="2000" b="0" strike="noStrike" spc="-1">
                <a:latin typeface="Arial"/>
              </a:rPr>
              <a:t>And using small molecules work as a preventive method, they don’t regenerate the muscle. </a:t>
            </a:r>
            <a:br>
              <a:rPr sz="2000"/>
            </a:br>
            <a:r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, microRNA allows a cleaner approach, because we can know the target and escalate to  more parts of the body.</a:t>
            </a:r>
            <a:endParaRPr lang="en-IE" sz="1200" b="0" strike="noStrike" spc="-1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IE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2B144D-2364-4B4F-B866-7812B0D3A07E}" type="slidenum">
              <a:rPr lang="en-I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IE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6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E6EC643-A578-4D01-9C64-39C92208E99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6B3DE9-E3D2-4586-AA9A-A1964B6C0BD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6315F4-4D6B-4285-AC7E-F2E57FFE1E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DFE2D17-2F07-4635-856E-F55E689EBBF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A0CE12F-BA6C-436C-BF3B-0F0AFB0A8A4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CF86718-E887-426B-B4EA-7C9166AB530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3B4441-F6D4-435D-9CDC-8E685D0132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2086806-E617-4CC3-A55F-13E7A8C935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543A0CD-0CF6-4775-8814-ACD93A57CC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52BBC9-B5D2-48C4-814C-A597E8E592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3813E4D-06BC-48D5-AEFA-680301F2A99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901882-66BE-4D75-BD9F-E87A2B8014D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4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1960" y="2542680"/>
            <a:ext cx="7689240" cy="176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6000" b="1" strike="noStrike" spc="-1">
                <a:solidFill>
                  <a:srgbClr val="002060"/>
                </a:solidFill>
                <a:latin typeface="Arial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1960" y="4407480"/>
            <a:ext cx="7689240" cy="62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585858"/>
                </a:solidFill>
                <a:latin typeface="Arial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2320" cy="2119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400" b="1" strike="noStrike" spc="-1">
                <a:solidFill>
                  <a:srgbClr val="FFFFFF"/>
                </a:solidFill>
                <a:latin typeface="Arial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400" b="1" strike="noStrike" spc="-1">
                <a:solidFill>
                  <a:srgbClr val="4D1282"/>
                </a:solidFill>
                <a:latin typeface="Arial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400" b="1" strike="noStrike" spc="-1">
                <a:solidFill>
                  <a:srgbClr val="4D1282"/>
                </a:solidFill>
                <a:latin typeface="Arial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95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IE" sz="1400" b="0" strike="noStrike" spc="-1">
                <a:latin typeface="Times New Roman"/>
              </a:defRPr>
            </a:lvl1pPr>
          </a:lstStyle>
          <a:p>
            <a:r>
              <a:rPr lang="en-IE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96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E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E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97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IE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CF8672-9C39-40A9-A3C0-AE145083251D}" type="slidenum">
              <a:rPr lang="en-IE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E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78680" y="2831760"/>
            <a:ext cx="7689240" cy="59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3200" b="1" strike="noStrike" spc="-1">
                <a:solidFill>
                  <a:srgbClr val="002060"/>
                </a:solidFill>
                <a:latin typeface="Arial"/>
              </a:rPr>
              <a:t>Click to edit Master title style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78680" y="3597120"/>
            <a:ext cx="7689240" cy="152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5183280" y="814320"/>
            <a:ext cx="5004000" cy="5046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357" name="PlaceHolder 2"/>
          <p:cNvSpPr>
            <a:spLocks noGrp="1"/>
          </p:cNvSpPr>
          <p:nvPr>
            <p:ph type="title"/>
          </p:nvPr>
        </p:nvSpPr>
        <p:spPr>
          <a:xfrm>
            <a:off x="778680" y="814320"/>
            <a:ext cx="4091400" cy="95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3000" b="1" strike="noStrike" spc="-1">
                <a:solidFill>
                  <a:srgbClr val="4D1282"/>
                </a:solidFill>
                <a:latin typeface="Arial"/>
              </a:rPr>
              <a:t>Click to edit Master title style</a:t>
            </a:r>
            <a:endParaRPr lang="en-US" sz="3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778680" y="2460960"/>
            <a:ext cx="4091400" cy="339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1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1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Table 486"/>
          <p:cNvGraphicFramePr/>
          <p:nvPr/>
        </p:nvGraphicFramePr>
        <p:xfrm>
          <a:off x="2618640" y="1672560"/>
          <a:ext cx="7166160" cy="4146840"/>
        </p:xfrm>
        <a:graphic>
          <a:graphicData uri="http://schemas.openxmlformats.org/drawingml/2006/table">
            <a:tbl>
              <a:tblPr/>
              <a:tblGrid>
                <a:gridCol w="238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8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1" strike="noStrike" spc="-1">
                          <a:latin typeface="Arial"/>
                        </a:rPr>
                        <a:t>Target</a:t>
                      </a:r>
                      <a:endParaRPr lang="en-IE" sz="1800" b="0" strike="noStrike" spc="-1">
                        <a:latin typeface="Arial"/>
                      </a:endParaRP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1" strike="noStrike" spc="-1">
                          <a:latin typeface="Arial"/>
                        </a:rPr>
                        <a:t>Type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1" strike="noStrike" spc="-1">
                          <a:latin typeface="Arial"/>
                        </a:rPr>
                        <a:t>N. Experiments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84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mRNA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RNASeq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MicroArray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84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miRNA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MicroArray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miRSeq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Proteomics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-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90000" marR="90000" anchor="ctr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>
                <a:latin typeface="Arial"/>
              </a:rPr>
              <a:t>My Experiments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Table 488"/>
          <p:cNvGraphicFramePr/>
          <p:nvPr>
            <p:extLst>
              <p:ext uri="{D42A27DB-BD31-4B8C-83A1-F6EECF244321}">
                <p14:modId xmlns:p14="http://schemas.microsoft.com/office/powerpoint/2010/main" val="3951330649"/>
              </p:ext>
            </p:extLst>
          </p:nvPr>
        </p:nvGraphicFramePr>
        <p:xfrm>
          <a:off x="1409040" y="437040"/>
          <a:ext cx="9143640" cy="5852160"/>
        </p:xfrm>
        <a:graphic>
          <a:graphicData uri="http://schemas.openxmlformats.org/drawingml/2006/table">
            <a:tbl>
              <a:tblPr firstRow="1"/>
              <a:tblGrid>
                <a:gridCol w="2285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32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lang="en-IE" sz="2000" b="1" strike="noStrike" spc="-1" dirty="0">
                          <a:solidFill>
                            <a:srgbClr val="4D1282"/>
                          </a:solidFill>
                          <a:latin typeface="Arial"/>
                        </a:rPr>
                        <a:t>Experiment</a:t>
                      </a:r>
                      <a:endParaRPr lang="en-IE" sz="2000" b="1" strike="noStrike" spc="-1" dirty="0">
                        <a:solidFill>
                          <a:srgbClr val="4D1282"/>
                        </a:solidFill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lang="en-IE" sz="2000" b="1" strike="noStrike" spc="-1">
                          <a:solidFill>
                            <a:srgbClr val="4D1282"/>
                          </a:solidFill>
                          <a:latin typeface="Arial"/>
                        </a:rPr>
                        <a:t>Evaluation</a:t>
                      </a:r>
                      <a:endParaRPr lang="en-IE" sz="2000" b="1" strike="noStrike" spc="-1">
                        <a:solidFill>
                          <a:srgbClr val="4D1282"/>
                        </a:solidFill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lang="en-IE" sz="2000" b="1" strike="noStrike" spc="-1" dirty="0">
                          <a:solidFill>
                            <a:srgbClr val="4D1282"/>
                          </a:solidFill>
                          <a:latin typeface="Arial"/>
                        </a:rPr>
                        <a:t>Regulation</a:t>
                      </a:r>
                      <a:endParaRPr lang="en-IE" sz="2000" b="1" strike="noStrike" spc="-1" dirty="0">
                        <a:solidFill>
                          <a:srgbClr val="4D1282"/>
                        </a:solidFill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lang="en-IE" sz="2000" b="1" strike="noStrike" spc="-1">
                          <a:solidFill>
                            <a:srgbClr val="4D1282"/>
                          </a:solidFill>
                          <a:latin typeface="Arial"/>
                        </a:rPr>
                        <a:t>Genes</a:t>
                      </a:r>
                      <a:endParaRPr lang="en-IE" sz="2000" b="1" strike="noStrike" spc="-1">
                        <a:solidFill>
                          <a:srgbClr val="4D1282"/>
                        </a:solidFill>
                        <a:latin typeface="Arial"/>
                        <a:ea typeface="Noto Sans CJK SC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GSE152558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Down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GSE152558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UP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GSE157585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YO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Down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73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GSE157585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YO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UP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GSE164471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OY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Down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GSE164471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OY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UP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 dirty="0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GSE164471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Down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GSE164471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UP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GSE164471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Down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11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GSE164471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UP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GSE875105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OY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Down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88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GSE875105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OY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Up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18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GSE875105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MO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Up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GSE23527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YO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Down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63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GSE23527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YO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>
                          <a:latin typeface="Arial"/>
                        </a:rPr>
                        <a:t>Up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E" sz="1800" b="0" strike="noStrike" spc="-1" dirty="0">
                          <a:latin typeface="Arial"/>
                        </a:rPr>
                        <a:t>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1BE6-90F6-60A4-FECA-A765953F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6E936-3EFB-921A-65CA-F0D9372781D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4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icture 489">
            <a:hlinkClick r:id="rId2" action="ppaction://hlinksldjump"/>
          </p:cNvPr>
          <p:cNvPicPr/>
          <p:nvPr/>
        </p:nvPicPr>
        <p:blipFill>
          <a:blip r:embed="rId3"/>
          <a:stretch/>
        </p:blipFill>
        <p:spPr>
          <a:xfrm>
            <a:off x="0" y="1260000"/>
            <a:ext cx="12060000" cy="5464440"/>
          </a:xfrm>
          <a:prstGeom prst="rect">
            <a:avLst/>
          </a:prstGeom>
          <a:ln w="0">
            <a:noFill/>
          </a:ln>
        </p:spPr>
      </p:pic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>
                <a:latin typeface="Arial"/>
              </a:rPr>
              <a:t>GSE152558 Dotplot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B183E7-F71D-3B16-0AA8-427BCD5A75F7}"/>
              </a:ext>
            </a:extLst>
          </p:cNvPr>
          <p:cNvSpPr/>
          <p:nvPr/>
        </p:nvSpPr>
        <p:spPr>
          <a:xfrm>
            <a:off x="506027" y="2601157"/>
            <a:ext cx="6676008" cy="337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>
                <a:latin typeface="Arial"/>
              </a:rPr>
              <a:t>GSE152558 Dotplot</a:t>
            </a:r>
          </a:p>
        </p:txBody>
      </p:sp>
      <p:pic>
        <p:nvPicPr>
          <p:cNvPr id="493" name="Picture 492">
            <a:hlinkClick r:id="rId2" action="ppaction://hlinksldjump"/>
          </p:cNvPr>
          <p:cNvPicPr/>
          <p:nvPr/>
        </p:nvPicPr>
        <p:blipFill>
          <a:blip r:embed="rId3"/>
          <a:stretch/>
        </p:blipFill>
        <p:spPr>
          <a:xfrm>
            <a:off x="180000" y="1440000"/>
            <a:ext cx="12060000" cy="528192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6F2E43-9CF2-DB87-66AF-B75FECA83BEE}"/>
              </a:ext>
            </a:extLst>
          </p:cNvPr>
          <p:cNvSpPr/>
          <p:nvPr/>
        </p:nvSpPr>
        <p:spPr>
          <a:xfrm>
            <a:off x="541538" y="2716567"/>
            <a:ext cx="6676008" cy="337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icture 493"/>
          <p:cNvPicPr/>
          <p:nvPr/>
        </p:nvPicPr>
        <p:blipFill>
          <a:blip r:embed="rId2"/>
          <a:stretch/>
        </p:blipFill>
        <p:spPr>
          <a:xfrm>
            <a:off x="609120" y="1306080"/>
            <a:ext cx="10972440" cy="4254840"/>
          </a:xfrm>
          <a:prstGeom prst="rect">
            <a:avLst/>
          </a:prstGeom>
          <a:ln w="0">
            <a:noFill/>
          </a:ln>
        </p:spPr>
      </p:pic>
      <p:sp>
        <p:nvSpPr>
          <p:cNvPr id="495" name="Freeform: Shape 494">
            <a:hlinkClick r:id="" action="ppaction://hlinkshowjump?jump=nextslide"/>
          </p:cNvPr>
          <p:cNvSpPr/>
          <p:nvPr/>
        </p:nvSpPr>
        <p:spPr>
          <a:xfrm>
            <a:off x="10450080" y="6095880"/>
            <a:ext cx="108864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Freeform: Shape 495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864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TextBox 496"/>
          <p:cNvSpPr txBox="1"/>
          <p:nvPr/>
        </p:nvSpPr>
        <p:spPr>
          <a:xfrm>
            <a:off x="60984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 dirty="0">
                <a:latin typeface="Arial"/>
              </a:rPr>
              <a:t>GSE157585 </a:t>
            </a:r>
            <a:r>
              <a:rPr lang="en-IE" sz="4400" b="0" strike="noStrike" spc="-1" dirty="0" err="1">
                <a:latin typeface="Arial"/>
              </a:rPr>
              <a:t>Dotplot</a:t>
            </a:r>
            <a:endParaRPr lang="en-IE" sz="44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A4D497-6B8C-4C3F-EC61-A14EE100EED7}"/>
              </a:ext>
            </a:extLst>
          </p:cNvPr>
          <p:cNvSpPr/>
          <p:nvPr/>
        </p:nvSpPr>
        <p:spPr>
          <a:xfrm>
            <a:off x="692457" y="1615648"/>
            <a:ext cx="6853561" cy="337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DDFB8B-043D-10EE-00EB-B62D53C34ED1}"/>
              </a:ext>
            </a:extLst>
          </p:cNvPr>
          <p:cNvSpPr/>
          <p:nvPr/>
        </p:nvSpPr>
        <p:spPr>
          <a:xfrm>
            <a:off x="2725444" y="2648487"/>
            <a:ext cx="4820573" cy="1035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497"/>
          <p:cNvPicPr/>
          <p:nvPr/>
        </p:nvPicPr>
        <p:blipFill>
          <a:blip r:embed="rId2"/>
          <a:stretch/>
        </p:blipFill>
        <p:spPr>
          <a:xfrm>
            <a:off x="609120" y="1405800"/>
            <a:ext cx="10972440" cy="3936600"/>
          </a:xfrm>
          <a:prstGeom prst="rect">
            <a:avLst/>
          </a:prstGeom>
          <a:ln w="0">
            <a:noFill/>
          </a:ln>
        </p:spPr>
      </p:pic>
      <p:sp>
        <p:nvSpPr>
          <p:cNvPr id="499" name="Freeform: Shape 498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864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TextBox 499"/>
          <p:cNvSpPr txBox="1"/>
          <p:nvPr/>
        </p:nvSpPr>
        <p:spPr>
          <a:xfrm>
            <a:off x="61020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>
                <a:latin typeface="Arial"/>
              </a:rPr>
              <a:t>GSE157585 Dotplot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E9BB96-1B19-0243-AFDB-458D698EA958}"/>
              </a:ext>
            </a:extLst>
          </p:cNvPr>
          <p:cNvSpPr/>
          <p:nvPr/>
        </p:nvSpPr>
        <p:spPr>
          <a:xfrm>
            <a:off x="2281560" y="1704512"/>
            <a:ext cx="5095783" cy="337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500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tretch/>
        </p:blipFill>
        <p:spPr>
          <a:xfrm>
            <a:off x="609120" y="1306080"/>
            <a:ext cx="10972440" cy="4254840"/>
          </a:xfrm>
          <a:prstGeom prst="rect">
            <a:avLst/>
          </a:prstGeom>
          <a:ln w="0">
            <a:noFill/>
          </a:ln>
        </p:spPr>
      </p:pic>
      <p:sp>
        <p:nvSpPr>
          <p:cNvPr id="502" name="Freeform: Shape 501">
            <a:hlinkClick r:id="" action="ppaction://hlinkshowjump?jump=nextslide"/>
          </p:cNvPr>
          <p:cNvSpPr/>
          <p:nvPr/>
        </p:nvSpPr>
        <p:spPr>
          <a:xfrm>
            <a:off x="10450080" y="6095880"/>
            <a:ext cx="108864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Freeform: Shape 502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864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TextBox 503"/>
          <p:cNvSpPr txBox="1"/>
          <p:nvPr/>
        </p:nvSpPr>
        <p:spPr>
          <a:xfrm>
            <a:off x="60984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>
                <a:latin typeface="Arial"/>
              </a:rPr>
              <a:t>GSE164471 Dotplot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8531B-B98D-8E99-DADD-BCC07F7097D1}"/>
              </a:ext>
            </a:extLst>
          </p:cNvPr>
          <p:cNvSpPr/>
          <p:nvPr/>
        </p:nvSpPr>
        <p:spPr>
          <a:xfrm>
            <a:off x="3968318" y="1953000"/>
            <a:ext cx="3400148" cy="337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D5C37A-76DB-169F-6571-94A80E54BE00}"/>
              </a:ext>
            </a:extLst>
          </p:cNvPr>
          <p:cNvSpPr/>
          <p:nvPr/>
        </p:nvSpPr>
        <p:spPr>
          <a:xfrm>
            <a:off x="2610034" y="2983452"/>
            <a:ext cx="4820575" cy="66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79B0EE-0450-29C1-FA33-522E0F710745}"/>
              </a:ext>
            </a:extLst>
          </p:cNvPr>
          <p:cNvSpPr/>
          <p:nvPr/>
        </p:nvSpPr>
        <p:spPr>
          <a:xfrm>
            <a:off x="1959120" y="4341822"/>
            <a:ext cx="5409346" cy="337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504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 l="25498"/>
          <a:stretch/>
        </p:blipFill>
        <p:spPr>
          <a:xfrm>
            <a:off x="180000" y="1405800"/>
            <a:ext cx="11576520" cy="3936600"/>
          </a:xfrm>
          <a:prstGeom prst="rect">
            <a:avLst/>
          </a:prstGeom>
          <a:ln w="0">
            <a:noFill/>
          </a:ln>
        </p:spPr>
      </p:pic>
      <p:sp>
        <p:nvSpPr>
          <p:cNvPr id="506" name="Freeform: Shape 505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864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7" name="Picture 506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711" r="87610" b="67135"/>
          <a:stretch/>
        </p:blipFill>
        <p:spPr>
          <a:xfrm>
            <a:off x="-24120" y="2204749"/>
            <a:ext cx="1439640" cy="359640"/>
          </a:xfrm>
          <a:prstGeom prst="rect">
            <a:avLst/>
          </a:prstGeom>
          <a:ln w="0">
            <a:noFill/>
          </a:ln>
        </p:spPr>
      </p:pic>
      <p:pic>
        <p:nvPicPr>
          <p:cNvPr id="508" name="Picture 507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138" t="14574" r="74503" b="78006"/>
          <a:stretch/>
        </p:blipFill>
        <p:spPr>
          <a:xfrm>
            <a:off x="-115410" y="1845109"/>
            <a:ext cx="1530930" cy="291509"/>
          </a:xfrm>
          <a:prstGeom prst="rect">
            <a:avLst/>
          </a:prstGeom>
          <a:ln w="0">
            <a:noFill/>
          </a:ln>
        </p:spPr>
      </p:pic>
      <p:pic>
        <p:nvPicPr>
          <p:cNvPr id="509" name="Picture 508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02" t="69422" r="74207" b="21417"/>
          <a:stretch/>
        </p:blipFill>
        <p:spPr>
          <a:xfrm>
            <a:off x="0" y="3987159"/>
            <a:ext cx="1750320" cy="35964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13D18-9AD6-E4F1-A77D-D24C92E56C56}"/>
              </a:ext>
            </a:extLst>
          </p:cNvPr>
          <p:cNvSpPr txBox="1"/>
          <p:nvPr/>
        </p:nvSpPr>
        <p:spPr>
          <a:xfrm>
            <a:off x="60984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>
                <a:latin typeface="Arial"/>
              </a:rPr>
              <a:t>GSE164471 Dotplot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7DAC6E-9552-193B-97E0-9F39EAE0FD78}"/>
              </a:ext>
            </a:extLst>
          </p:cNvPr>
          <p:cNvSpPr/>
          <p:nvPr/>
        </p:nvSpPr>
        <p:spPr>
          <a:xfrm>
            <a:off x="-24120" y="1985222"/>
            <a:ext cx="7524815" cy="359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7404F-D4E2-E2A3-3EB1-206E6778A89B}"/>
              </a:ext>
            </a:extLst>
          </p:cNvPr>
          <p:cNvSpPr/>
          <p:nvPr/>
        </p:nvSpPr>
        <p:spPr>
          <a:xfrm>
            <a:off x="3710865" y="4496786"/>
            <a:ext cx="3789829" cy="337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41F52-D990-EFE4-B3FE-A0B3367E981B}"/>
              </a:ext>
            </a:extLst>
          </p:cNvPr>
          <p:cNvSpPr txBox="1"/>
          <p:nvPr/>
        </p:nvSpPr>
        <p:spPr>
          <a:xfrm>
            <a:off x="4626054" y="4903603"/>
            <a:ext cx="244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galactose to glucose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icture 514"/>
          <p:cNvPicPr/>
          <p:nvPr/>
        </p:nvPicPr>
        <p:blipFill>
          <a:blip r:embed="rId2"/>
          <a:stretch/>
        </p:blipFill>
        <p:spPr>
          <a:xfrm>
            <a:off x="1044360" y="1187640"/>
            <a:ext cx="10276560" cy="4254840"/>
          </a:xfrm>
          <a:prstGeom prst="rect">
            <a:avLst/>
          </a:prstGeom>
          <a:ln w="0">
            <a:noFill/>
          </a:ln>
        </p:spPr>
      </p:pic>
      <p:sp>
        <p:nvSpPr>
          <p:cNvPr id="516" name="Freeform: Shape 515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864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C25596C1-63F5-F12F-7454-EF1126672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 dirty="0">
                <a:latin typeface="Arial"/>
              </a:rPr>
              <a:t>GSE164471Dotplot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4FDAE-5F2F-7913-2058-D31984FD71E9}"/>
              </a:ext>
            </a:extLst>
          </p:cNvPr>
          <p:cNvSpPr/>
          <p:nvPr/>
        </p:nvSpPr>
        <p:spPr>
          <a:xfrm>
            <a:off x="2405849" y="1564920"/>
            <a:ext cx="3559009" cy="299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FA8D1-FF65-0C29-C945-CA834958503E}"/>
              </a:ext>
            </a:extLst>
          </p:cNvPr>
          <p:cNvSpPr/>
          <p:nvPr/>
        </p:nvSpPr>
        <p:spPr>
          <a:xfrm>
            <a:off x="1358283" y="2517711"/>
            <a:ext cx="4606575" cy="359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831960" y="2320560"/>
            <a:ext cx="8573040" cy="176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spc="-1">
                <a:solidFill>
                  <a:srgbClr val="002060"/>
                </a:solidFill>
                <a:latin typeface="Arial"/>
              </a:rPr>
              <a:t>Computational approaches for the therapeutic target discovery to ame-liorate muscle wasting during aging and disease 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831960" y="4407480"/>
            <a:ext cx="7689240" cy="115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IE" sz="2400" b="0" strike="noStrike" spc="-1">
                <a:solidFill>
                  <a:srgbClr val="585858"/>
                </a:solidFill>
                <a:latin typeface="Arial"/>
              </a:rPr>
              <a:t>Msc Karen Guerrero Vazquez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585858"/>
                </a:solidFill>
                <a:latin typeface="Arial"/>
              </a:rPr>
              <a:t>Dr. Katarzyna Whysall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585858"/>
                </a:solidFill>
                <a:latin typeface="Arial"/>
              </a:rPr>
              <a:t>Dr. Pilib O Broin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516">
            <a:hlinkClick r:id="rId2" action="ppaction://hlinksldjump"/>
          </p:cNvPr>
          <p:cNvPicPr/>
          <p:nvPr/>
        </p:nvPicPr>
        <p:blipFill>
          <a:blip r:embed="rId3"/>
          <a:stretch/>
        </p:blipFill>
        <p:spPr>
          <a:xfrm>
            <a:off x="0" y="1909079"/>
            <a:ext cx="11896078" cy="4740295"/>
          </a:xfrm>
          <a:prstGeom prst="rect">
            <a:avLst/>
          </a:prstGeom>
          <a:ln w="0">
            <a:noFill/>
          </a:ln>
        </p:spPr>
      </p:pic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 dirty="0">
                <a:latin typeface="Arial"/>
              </a:rPr>
              <a:t>GSE164471Dotplot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E48BE-49F1-A047-9BA8-547B12C246E8}"/>
              </a:ext>
            </a:extLst>
          </p:cNvPr>
          <p:cNvSpPr/>
          <p:nvPr/>
        </p:nvSpPr>
        <p:spPr>
          <a:xfrm>
            <a:off x="295922" y="2287063"/>
            <a:ext cx="5883382" cy="359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525"/>
          <p:cNvPicPr/>
          <p:nvPr/>
        </p:nvPicPr>
        <p:blipFill>
          <a:blip r:embed="rId2"/>
          <a:stretch/>
        </p:blipFill>
        <p:spPr>
          <a:xfrm>
            <a:off x="131040" y="1405799"/>
            <a:ext cx="11625480" cy="4222643"/>
          </a:xfrm>
          <a:prstGeom prst="rect">
            <a:avLst/>
          </a:prstGeom>
          <a:ln w="0">
            <a:noFill/>
          </a:ln>
        </p:spPr>
      </p:pic>
      <p:sp>
        <p:nvSpPr>
          <p:cNvPr id="527" name="Freeform: Shape 526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864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0AE17833-BBE5-D74C-FECA-2DBD79FC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IE" sz="4400" b="0" strike="noStrike" spc="-1" dirty="0">
                <a:latin typeface="Arial"/>
              </a:rPr>
              <a:t>GSE164471Dotplot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718EC-2399-C1A9-0ADA-B6603507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522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GSE164471 was one of the best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934E-4154-0C46-65F6-1E921B2795D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200" y="2434201"/>
            <a:ext cx="10573139" cy="37427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700" dirty="0"/>
              <a:t>Skeletal muscle biopsies were obtained from 53 participants (22–83 years, median = 52 years)</a:t>
            </a:r>
          </a:p>
          <a:p>
            <a:pPr lvl="1">
              <a:spcAft>
                <a:spcPts val="600"/>
              </a:spcAft>
            </a:pPr>
            <a:r>
              <a:rPr lang="en-US" sz="1700" dirty="0"/>
              <a:t>14 Young</a:t>
            </a:r>
          </a:p>
          <a:p>
            <a:pPr lvl="1">
              <a:spcAft>
                <a:spcPts val="600"/>
              </a:spcAft>
            </a:pPr>
            <a:r>
              <a:rPr lang="en-US" sz="1700" dirty="0"/>
              <a:t>21 Middle age</a:t>
            </a:r>
          </a:p>
          <a:p>
            <a:pPr lvl="1">
              <a:spcAft>
                <a:spcPts val="600"/>
              </a:spcAft>
            </a:pPr>
            <a:r>
              <a:rPr lang="en-US" sz="1700" dirty="0"/>
              <a:t>18 Old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if they consumed medication for chronic illness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trained professionally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had a body mass index ≥ 30 kg/m2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were diagnosed with cognitive damage, a physical impairment, or a major disease.</a:t>
            </a:r>
          </a:p>
        </p:txBody>
      </p:sp>
    </p:spTree>
    <p:extLst>
      <p:ext uri="{BB962C8B-B14F-4D97-AF65-F5344CB8AC3E}">
        <p14:creationId xmlns:p14="http://schemas.microsoft.com/office/powerpoint/2010/main" val="2675660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6ADB6-BBF1-4D3B-2B68-5D3451FC34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8551" y="1373744"/>
            <a:ext cx="5257110" cy="5257110"/>
          </a:xfrm>
          <a:prstGeom prst="rect">
            <a:avLst/>
          </a:prstGeom>
        </p:spPr>
      </p:pic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94DB915F-9A34-5560-A19F-1F7B8F4556C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54561" y="1909169"/>
            <a:ext cx="4187981" cy="4187981"/>
          </a:xfr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EDB10EE5-1478-4B50-E38F-E02481036A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238" y="225425"/>
            <a:ext cx="9072562" cy="947738"/>
          </a:xfrm>
        </p:spPr>
        <p:txBody>
          <a:bodyPr vert="horz">
            <a:spAutoFit/>
          </a:bodyPr>
          <a:lstStyle/>
          <a:p>
            <a:pPr lvl="0" algn="ctr"/>
            <a:r>
              <a:rPr lang="en-IE" dirty="0"/>
              <a:t>GSE164471(YO) Pathway analysis Word Cloud</a:t>
            </a:r>
          </a:p>
        </p:txBody>
      </p:sp>
    </p:spTree>
    <p:extLst>
      <p:ext uri="{BB962C8B-B14F-4D97-AF65-F5344CB8AC3E}">
        <p14:creationId xmlns:p14="http://schemas.microsoft.com/office/powerpoint/2010/main" val="162164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94DB915F-9A34-5560-A19F-1F7B8F4556C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4561" y="1909169"/>
            <a:ext cx="4187981" cy="4187981"/>
          </a:xfr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EDB10EE5-1478-4B50-E38F-E02481036A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238" y="225425"/>
            <a:ext cx="9072562" cy="947738"/>
          </a:xfrm>
        </p:spPr>
        <p:txBody>
          <a:bodyPr vert="horz">
            <a:spAutoFit/>
          </a:bodyPr>
          <a:lstStyle/>
          <a:p>
            <a:pPr lvl="0" algn="ctr"/>
            <a:r>
              <a:rPr lang="en-IE" dirty="0"/>
              <a:t>GSE164471(YM) Pathway analysis Word Cloud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B9FFA3-68B8-C09D-8D13-C29C177406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48551" y="1375465"/>
            <a:ext cx="5257110" cy="52571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94DB915F-9A34-5560-A19F-1F7B8F4556C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4561" y="1909169"/>
            <a:ext cx="4187981" cy="4187981"/>
          </a:xfr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EDB10EE5-1478-4B50-E38F-E02481036A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238" y="225425"/>
            <a:ext cx="9072562" cy="947738"/>
          </a:xfrm>
        </p:spPr>
        <p:txBody>
          <a:bodyPr vert="horz">
            <a:spAutoFit/>
          </a:bodyPr>
          <a:lstStyle/>
          <a:p>
            <a:pPr lvl="0" algn="ctr"/>
            <a:r>
              <a:rPr lang="en-IE" dirty="0"/>
              <a:t>GSE164471(YM) Pathway analysis Word Cloud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C65714-5B67-8924-700F-FE567C3E5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/>
          <a:stretch/>
        </p:blipFill>
        <p:spPr bwMode="auto">
          <a:xfrm>
            <a:off x="3286125" y="1455576"/>
            <a:ext cx="5372683" cy="529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55F7C4-2346-3FAD-CBD4-AC953BAFF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"/>
          <a:stretch/>
        </p:blipFill>
        <p:spPr bwMode="auto">
          <a:xfrm>
            <a:off x="3658337" y="1823965"/>
            <a:ext cx="4615858" cy="45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485D42-8E16-D2AD-F314-9E81AAB26ACA}"/>
              </a:ext>
            </a:extLst>
          </p:cNvPr>
          <p:cNvSpPr/>
          <p:nvPr/>
        </p:nvSpPr>
        <p:spPr>
          <a:xfrm>
            <a:off x="8658808" y="2044058"/>
            <a:ext cx="30991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Adjust p value &lt; 0.05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C1E61A-8F0F-F926-E836-AB9B454E767C}"/>
              </a:ext>
            </a:extLst>
          </p:cNvPr>
          <p:cNvSpPr/>
          <p:nvPr/>
        </p:nvSpPr>
        <p:spPr>
          <a:xfrm>
            <a:off x="8646407" y="2413390"/>
            <a:ext cx="329405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Genes pathway coverture &gt; 0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98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18EC-2399-C1A9-0ADA-B6603507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522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Differential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232022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18EC-2399-C1A9-0ADA-B6603507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Old vs Young (up or down)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E27730B-4269-C0FC-E49B-0A35D0E7C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40" y="495270"/>
            <a:ext cx="5997605" cy="599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2581B34-C9FE-FE56-80C1-C0C97F3D8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5" y="3417937"/>
            <a:ext cx="5451615" cy="3067658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9850594-18A8-DAE5-0E80-2B7C4289666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080" y="2297887"/>
            <a:ext cx="5131080" cy="9562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MYH8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HCN1</a:t>
            </a:r>
          </a:p>
        </p:txBody>
      </p:sp>
    </p:spTree>
    <p:extLst>
      <p:ext uri="{BB962C8B-B14F-4D97-AF65-F5344CB8AC3E}">
        <p14:creationId xmlns:p14="http://schemas.microsoft.com/office/powerpoint/2010/main" val="817607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A518D8-3986-F871-094D-C195BBD6A1D7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418076"/>
            <a:ext cx="5130800" cy="316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3C2813-4B02-4B33-681D-A4AFD8E0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MYH8 raw count over age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139235D-AC6A-1F59-DBF7-43D539D9996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2418076"/>
            <a:ext cx="5130800" cy="316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66E5F-285C-295F-333E-91B48CFAC027}"/>
              </a:ext>
            </a:extLst>
          </p:cNvPr>
          <p:cNvSpPr/>
          <p:nvPr/>
        </p:nvSpPr>
        <p:spPr>
          <a:xfrm>
            <a:off x="2031253" y="1823305"/>
            <a:ext cx="18618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E" sz="2400" b="0" strike="noStrike" spc="-1" dirty="0">
                <a:latin typeface="Arial"/>
              </a:rPr>
              <a:t>GSE157585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79377-D2FB-67DB-2C25-1A28ADEECBE2}"/>
              </a:ext>
            </a:extLst>
          </p:cNvPr>
          <p:cNvSpPr/>
          <p:nvPr/>
        </p:nvSpPr>
        <p:spPr>
          <a:xfrm>
            <a:off x="7411580" y="1773388"/>
            <a:ext cx="18618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E" sz="2400" dirty="0"/>
              <a:t>GSE164471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658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A518D8-3986-F871-094D-C195BBD6A1D7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2418076"/>
            <a:ext cx="5130800" cy="316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3C2813-4B02-4B33-681D-A4AFD8E0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HCN1 raw count over age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139235D-AC6A-1F59-DBF7-43D539D9996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6175" y="2418076"/>
            <a:ext cx="5130800" cy="316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66E5F-285C-295F-333E-91B48CFAC027}"/>
              </a:ext>
            </a:extLst>
          </p:cNvPr>
          <p:cNvSpPr/>
          <p:nvPr/>
        </p:nvSpPr>
        <p:spPr>
          <a:xfrm>
            <a:off x="2031253" y="1823305"/>
            <a:ext cx="18618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E" sz="2400" b="0" strike="noStrike" spc="-1" dirty="0">
                <a:latin typeface="Arial"/>
              </a:rPr>
              <a:t>GSE157585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879377-D2FB-67DB-2C25-1A28ADEECBE2}"/>
              </a:ext>
            </a:extLst>
          </p:cNvPr>
          <p:cNvSpPr/>
          <p:nvPr/>
        </p:nvSpPr>
        <p:spPr>
          <a:xfrm>
            <a:off x="7411580" y="1773388"/>
            <a:ext cx="18618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E" sz="2400" dirty="0"/>
              <a:t>GSE164471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668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2320" cy="2119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1" strike="noStrike" spc="-1">
                <a:solidFill>
                  <a:srgbClr val="FFFFFF"/>
                </a:solidFill>
                <a:latin typeface="Arial"/>
              </a:rPr>
              <a:t>Update # 3</a:t>
            </a:r>
            <a:br>
              <a:rPr sz="4400"/>
            </a:br>
            <a:br>
              <a:rPr sz="4400"/>
            </a:b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18EC-2399-C1A9-0ADA-B6603507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522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Positive slope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53DA61F-6F20-708C-553F-0E7E1268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38" y="2033338"/>
            <a:ext cx="6735758" cy="40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52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E27730B-4269-C0FC-E49B-0A35D0E7C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940" y="495270"/>
            <a:ext cx="5997605" cy="599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718EC-2399-C1A9-0ADA-B6603507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Genes increased by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581B34-C9FE-FE56-80C1-C0C97F3D8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043" y="3417937"/>
            <a:ext cx="5442619" cy="3067658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5EA748E-FC48-6853-8EAC-EAF0631C4C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080" y="2272145"/>
            <a:ext cx="5131080" cy="9562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MYH8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MTCO1P12</a:t>
            </a:r>
          </a:p>
        </p:txBody>
      </p:sp>
    </p:spTree>
    <p:extLst>
      <p:ext uri="{BB962C8B-B14F-4D97-AF65-F5344CB8AC3E}">
        <p14:creationId xmlns:p14="http://schemas.microsoft.com/office/powerpoint/2010/main" val="3041169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F826-A1E8-D75C-0434-91168D748B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IE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pPr lvl="0"/>
            <a:r>
              <a:rPr lang="en-IE" dirty="0" err="1"/>
              <a:t>Cytoscape</a:t>
            </a:r>
            <a:endParaRPr lang="en-I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18EC-2399-C1A9-0ADA-B6603507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5229" cy="1899912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934E-4154-0C46-65F6-1E921B2795D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200" y="2434201"/>
            <a:ext cx="10573139" cy="37427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9609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18EC-2399-C1A9-0ADA-B6603507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5229" cy="1899912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934E-4154-0C46-65F6-1E921B2795D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200" y="2434201"/>
            <a:ext cx="10573139" cy="37427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44054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778680" y="2831760"/>
            <a:ext cx="7689240" cy="59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IE" sz="3200" b="1" strike="noStrike" spc="-1">
                <a:solidFill>
                  <a:srgbClr val="002060"/>
                </a:solidFill>
                <a:latin typeface="Arial"/>
              </a:rPr>
              <a:t>Acknowledgements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778680" y="3597120"/>
            <a:ext cx="7689240" cy="152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This presentation has emanated from research conducted with the financial support of Science Foundation Ireland under Grant number [18/CRT/6214 ]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Placeholder 2"/>
          <p:cNvPicPr/>
          <p:nvPr/>
        </p:nvPicPr>
        <p:blipFill>
          <a:blip r:embed="rId2"/>
          <a:srcRect l="-245242" t="-323216" r="-245242" b="-323216"/>
          <a:stretch/>
        </p:blipFill>
        <p:spPr>
          <a:xfrm>
            <a:off x="5183280" y="814320"/>
            <a:ext cx="5004000" cy="5046480"/>
          </a:xfrm>
          <a:prstGeom prst="rect">
            <a:avLst/>
          </a:prstGeom>
          <a:ln w="0">
            <a:noFill/>
          </a:ln>
        </p:spPr>
      </p:pic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4091400" cy="954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subTitle"/>
          </p:nvPr>
        </p:nvSpPr>
        <p:spPr>
          <a:xfrm>
            <a:off x="778680" y="1884600"/>
            <a:ext cx="4091400" cy="487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778680" y="2460960"/>
            <a:ext cx="4091400" cy="3399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Read and get familiarize with: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TargetScan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miRNet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Enrichr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Cytoscape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PathVisio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Ingenuity Pathway Analysis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Complex Pathway Simulator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GENE Expression Omnibus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Xpress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2320" cy="2119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1" strike="noStrike" spc="-1">
                <a:solidFill>
                  <a:srgbClr val="FFFFFF"/>
                </a:solidFill>
                <a:latin typeface="Arial"/>
              </a:rPr>
              <a:t>Thank You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1" strike="noStrike" spc="-1">
                <a:solidFill>
                  <a:srgbClr val="4D1282"/>
                </a:solidFill>
                <a:latin typeface="Arial"/>
              </a:rPr>
              <a:t>Why miRNAS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ubTitle"/>
          </p:nvPr>
        </p:nvSpPr>
        <p:spPr>
          <a:xfrm>
            <a:off x="778680" y="1659240"/>
            <a:ext cx="9143640" cy="487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buNone/>
            </a:pPr>
            <a:endParaRPr lang="en-IE" sz="3200" b="0" strike="noStrike" spc="-1">
              <a:latin typeface="Arial"/>
            </a:endParaRPr>
          </a:p>
        </p:txBody>
      </p:sp>
      <p:pic>
        <p:nvPicPr>
          <p:cNvPr id="546" name="Picture 2" descr="DNA damage—how and why we age? | eLife"/>
          <p:cNvPicPr/>
          <p:nvPr/>
        </p:nvPicPr>
        <p:blipFill>
          <a:blip r:embed="rId3"/>
          <a:stretch/>
        </p:blipFill>
        <p:spPr>
          <a:xfrm>
            <a:off x="1878840" y="1409760"/>
            <a:ext cx="6943320" cy="4670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IE" sz="4400" b="1" strike="noStrike" spc="-1">
                <a:solidFill>
                  <a:srgbClr val="4D1282"/>
                </a:solidFill>
                <a:latin typeface="Arial"/>
              </a:rPr>
              <a:t>Content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0500" lnSpcReduction="20000"/>
          </a:bodyPr>
          <a:lstStyle/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lang="en-US" sz="3600" b="1" strike="noStrike" spc="-1">
                <a:solidFill>
                  <a:srgbClr val="333F4F"/>
                </a:solidFill>
                <a:latin typeface="Calibri"/>
              </a:rPr>
              <a:t>Summary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lang="en-US" sz="3600" b="1" strike="noStrike" spc="-1">
                <a:solidFill>
                  <a:srgbClr val="333F4F"/>
                </a:solidFill>
                <a:latin typeface="Calibri"/>
              </a:rPr>
              <a:t>Pathway analysis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lang="en-US" sz="3600" b="1" strike="noStrike" spc="-1">
                <a:solidFill>
                  <a:srgbClr val="333F4F"/>
                </a:solidFill>
                <a:latin typeface="Calibri"/>
              </a:rPr>
              <a:t>MicroArray analysis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lang="en-US" sz="3600" b="1" strike="noStrike" spc="-1">
                <a:solidFill>
                  <a:srgbClr val="333F4F"/>
                </a:solidFill>
                <a:latin typeface="Calibri"/>
              </a:rPr>
              <a:t>Network analysis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Picture 3"/>
          <p:cNvPicPr/>
          <p:nvPr/>
        </p:nvPicPr>
        <p:blipFill>
          <a:blip r:embed="rId3"/>
          <a:srcRect b="790"/>
          <a:stretch/>
        </p:blipFill>
        <p:spPr>
          <a:xfrm>
            <a:off x="2347920" y="1148760"/>
            <a:ext cx="7495920" cy="5376600"/>
          </a:xfrm>
          <a:prstGeom prst="rect">
            <a:avLst/>
          </a:prstGeom>
          <a:ln w="0">
            <a:noFill/>
          </a:ln>
        </p:spPr>
      </p:pic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miRNA duplex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3640" cy="75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IE" sz="4400" b="1" strike="noStrike" spc="-1">
                <a:solidFill>
                  <a:srgbClr val="4D1282"/>
                </a:solidFill>
                <a:latin typeface="Arial"/>
              </a:rPr>
              <a:t>Summary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778680" y="2235600"/>
            <a:ext cx="9143640" cy="3598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481"/>
          <p:cNvPicPr/>
          <p:nvPr/>
        </p:nvPicPr>
        <p:blipFill>
          <a:blip r:embed="rId3"/>
          <a:stretch/>
        </p:blipFill>
        <p:spPr>
          <a:xfrm>
            <a:off x="2700000" y="969480"/>
            <a:ext cx="6838920" cy="479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/>
          <p:nvPr/>
        </p:nvSpPr>
        <p:spPr>
          <a:xfrm>
            <a:off x="60912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E" sz="4400" b="0" strike="noStrike" spc="-1">
                <a:latin typeface="Arial"/>
              </a:rPr>
              <a:t>Key points</a:t>
            </a:r>
          </a:p>
        </p:txBody>
      </p:sp>
      <p:pic>
        <p:nvPicPr>
          <p:cNvPr id="484" name="Picture 483"/>
          <p:cNvPicPr/>
          <p:nvPr/>
        </p:nvPicPr>
        <p:blipFill>
          <a:blip r:embed="rId2"/>
          <a:srcRect l="26038"/>
          <a:stretch/>
        </p:blipFill>
        <p:spPr>
          <a:xfrm>
            <a:off x="2087640" y="1344600"/>
            <a:ext cx="7754040" cy="513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2"/>
          <p:cNvSpPr/>
          <p:nvPr/>
        </p:nvSpPr>
        <p:spPr>
          <a:xfrm>
            <a:off x="60912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IE" sz="4400" b="0" strike="noStrike" spc="-1">
                <a:latin typeface="Arial"/>
              </a:rPr>
              <a:t>Key points</a:t>
            </a:r>
          </a:p>
        </p:txBody>
      </p:sp>
      <p:pic>
        <p:nvPicPr>
          <p:cNvPr id="486" name="Picture 485"/>
          <p:cNvPicPr/>
          <p:nvPr/>
        </p:nvPicPr>
        <p:blipFill>
          <a:blip r:embed="rId2"/>
          <a:stretch/>
        </p:blipFill>
        <p:spPr>
          <a:xfrm>
            <a:off x="1440000" y="1418040"/>
            <a:ext cx="9360000" cy="5070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99A57-7618-91F6-5705-2FB4EA2A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8947803" cy="1956841"/>
          </a:xfrm>
        </p:spPr>
        <p:txBody>
          <a:bodyPr anchor="b">
            <a:normAutofit/>
          </a:bodyPr>
          <a:lstStyle/>
          <a:p>
            <a:r>
              <a:rPr lang="en-US" sz="4600" dirty="0"/>
              <a:t>Gene expression during aging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5680B-4A98-BFEB-A63A-CF0FC4AA208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b="0" i="0">
                <a:effectLst/>
                <a:latin typeface="-apple-system"/>
              </a:rPr>
              <a:t>Young = (0, 35]</a:t>
            </a:r>
          </a:p>
          <a:p>
            <a:pPr>
              <a:spcAft>
                <a:spcPts val="600"/>
              </a:spcAft>
            </a:pPr>
            <a:r>
              <a:rPr lang="en-US" sz="2200" b="0" i="0">
                <a:effectLst/>
                <a:latin typeface="-apple-system"/>
              </a:rPr>
              <a:t>MA = (35,65)</a:t>
            </a:r>
          </a:p>
          <a:p>
            <a:pPr>
              <a:spcAft>
                <a:spcPts val="600"/>
              </a:spcAft>
            </a:pPr>
            <a:r>
              <a:rPr lang="en-US" sz="2200" b="0" i="0">
                <a:effectLst/>
                <a:latin typeface="-apple-system"/>
              </a:rPr>
              <a:t>Old = [65, inf)</a:t>
            </a:r>
          </a:p>
          <a:p>
            <a:pPr>
              <a:spcAft>
                <a:spcPts val="600"/>
              </a:spcAft>
            </a:pPr>
            <a:endParaRPr lang="en-US" sz="2200"/>
          </a:p>
          <a:p>
            <a:pPr>
              <a:spcAft>
                <a:spcPts val="600"/>
              </a:spcAft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03062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642</Words>
  <Application>Microsoft Office PowerPoint</Application>
  <PresentationFormat>Widescreen</PresentationFormat>
  <Paragraphs>169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40</vt:i4>
      </vt:variant>
    </vt:vector>
  </HeadingPairs>
  <TitlesOfParts>
    <vt:vector size="59" baseType="lpstr">
      <vt:lpstr>-apple-system</vt:lpstr>
      <vt:lpstr>Arial</vt:lpstr>
      <vt:lpstr>Arial</vt:lpstr>
      <vt:lpstr>Calibri</vt:lpstr>
      <vt:lpstr>Calibri Light</vt:lpstr>
      <vt:lpstr>Liberation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Computational approaches for the therapeutic target discovery to ame-liorate muscle wasting during aging and disease </vt:lpstr>
      <vt:lpstr>Update # 3  </vt:lpstr>
      <vt:lpstr>Content</vt:lpstr>
      <vt:lpstr>Summary</vt:lpstr>
      <vt:lpstr>PowerPoint Presentation</vt:lpstr>
      <vt:lpstr>PowerPoint Presentation</vt:lpstr>
      <vt:lpstr>PowerPoint Presentation</vt:lpstr>
      <vt:lpstr>Gene expression during aging</vt:lpstr>
      <vt:lpstr>My Experiments</vt:lpstr>
      <vt:lpstr>PowerPoint Presentation</vt:lpstr>
      <vt:lpstr>Pathway Analysis</vt:lpstr>
      <vt:lpstr>GSE152558 Dotplot</vt:lpstr>
      <vt:lpstr>GSE152558 Dotplot</vt:lpstr>
      <vt:lpstr>PowerPoint Presentation</vt:lpstr>
      <vt:lpstr>PowerPoint Presentation</vt:lpstr>
      <vt:lpstr>PowerPoint Presentation</vt:lpstr>
      <vt:lpstr>PowerPoint Presentation</vt:lpstr>
      <vt:lpstr>GSE164471Dotplot</vt:lpstr>
      <vt:lpstr>GSE164471Dotplot</vt:lpstr>
      <vt:lpstr>GSE164471Dotplot</vt:lpstr>
      <vt:lpstr>GSE164471 was one of the best experiments</vt:lpstr>
      <vt:lpstr>GSE164471(YO) Pathway analysis Word Cloud</vt:lpstr>
      <vt:lpstr>GSE164471(YM) Pathway analysis Word Cloud</vt:lpstr>
      <vt:lpstr>GSE164471(YM) Pathway analysis Word Cloud</vt:lpstr>
      <vt:lpstr>Differential expressed genes</vt:lpstr>
      <vt:lpstr>Old vs Young (up or down)</vt:lpstr>
      <vt:lpstr>MYH8 raw count over age</vt:lpstr>
      <vt:lpstr>HCN1 raw count over age</vt:lpstr>
      <vt:lpstr>Positive slope</vt:lpstr>
      <vt:lpstr>Genes increased by age</vt:lpstr>
      <vt:lpstr>Cytoscape</vt:lpstr>
      <vt:lpstr>PowerPoint Presentation</vt:lpstr>
      <vt:lpstr>PowerPoint Presentation</vt:lpstr>
      <vt:lpstr>Acknowledgements</vt:lpstr>
      <vt:lpstr>PowerPoint Presentation</vt:lpstr>
      <vt:lpstr>PowerPoint Presentation</vt:lpstr>
      <vt:lpstr>Thank You</vt:lpstr>
      <vt:lpstr>Why miRNAS</vt:lpstr>
      <vt:lpstr>miRNA duplex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Administrator</dc:creator>
  <dc:description/>
  <cp:lastModifiedBy>Guerrero Vazquez, Karen</cp:lastModifiedBy>
  <cp:revision>27</cp:revision>
  <dcterms:created xsi:type="dcterms:W3CDTF">2022-03-25T15:01:36Z</dcterms:created>
  <dcterms:modified xsi:type="dcterms:W3CDTF">2023-02-23T12:59:24Z</dcterms:modified>
  <dc:language>en-IE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Widescreen</vt:lpwstr>
  </property>
  <property fmtid="{D5CDD505-2E9C-101B-9397-08002B2CF9AE}" pid="4" name="Slides">
    <vt:i4>38</vt:i4>
  </property>
</Properties>
</file>